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261" r:id="rId4"/>
    <p:sldId id="263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2" r:id="rId22"/>
    <p:sldId id="279" r:id="rId23"/>
    <p:sldId id="280" r:id="rId24"/>
    <p:sldId id="283" r:id="rId25"/>
    <p:sldId id="284" r:id="rId26"/>
    <p:sldId id="281" r:id="rId27"/>
    <p:sldId id="258" r:id="rId2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2" autoAdjust="0"/>
    <p:restoredTop sz="94658" autoAdjust="0"/>
  </p:normalViewPr>
  <p:slideViewPr>
    <p:cSldViewPr snapToGrid="0">
      <p:cViewPr varScale="1">
        <p:scale>
          <a:sx n="76" d="100"/>
          <a:sy n="76" d="100"/>
        </p:scale>
        <p:origin x="51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9" d="100"/>
          <a:sy n="119" d="100"/>
        </p:scale>
        <p:origin x="506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08DFE-9D81-4FC9-9925-EA57F8062B77}" type="datetimeFigureOut">
              <a:rPr lang="nl-NL" smtClean="0"/>
              <a:t>16-9-2019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354AE-83AD-4BEB-9781-C4052C65931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391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354AE-83AD-4BEB-9781-C4052C659312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358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411896"/>
            <a:ext cx="9144000" cy="170953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240696"/>
            <a:ext cx="9144000" cy="101710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2A07B-0C37-4AF8-A5C2-63EE2766591D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203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68B3-F1FC-43C1-A572-8F329A354231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273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355014" y="861391"/>
            <a:ext cx="1998785" cy="5315572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8364415" cy="5811838"/>
          </a:xfrm>
        </p:spPr>
        <p:txBody>
          <a:bodyPr vert="eaVert"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A0293-E20C-4D80-BB52-92659C4E5D37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815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569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08688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396660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0B61-AB9E-4488-B994-318F632B4038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0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120291"/>
            <a:ext cx="5181600" cy="505667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120291"/>
            <a:ext cx="5181600" cy="505667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8219-8D25-4951-B84C-0C12819B5A69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757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04532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1926321"/>
            <a:ext cx="5157787" cy="426334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04532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1926321"/>
            <a:ext cx="5183188" cy="426334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58BF-A688-4144-863D-5B0EB0BBC808}" type="datetime6">
              <a:rPr lang="nl-NL" smtClean="0"/>
              <a:t>september ’19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titel 1"/>
          <p:cNvSpPr txBox="1">
            <a:spLocks/>
          </p:cNvSpPr>
          <p:nvPr userDrawn="1"/>
        </p:nvSpPr>
        <p:spPr>
          <a:xfrm>
            <a:off x="838200" y="145686"/>
            <a:ext cx="8227077" cy="84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1513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4803B-6784-4CF3-80B9-D90188631AD2}" type="datetime6">
              <a:rPr lang="nl-NL" smtClean="0"/>
              <a:t>september ’19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5855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4A6D-4F00-4009-AAFF-52DAF0038033}" type="datetime6">
              <a:rPr lang="nl-NL" smtClean="0"/>
              <a:t>september ’19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575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4704-23DC-41D9-B39F-23DE9BBF76F2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5510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D5F9B-A6B4-4CD6-828E-66211F4B2610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2005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145686"/>
            <a:ext cx="8469923" cy="84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114236"/>
            <a:ext cx="10515600" cy="506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51A1978-4B91-4259-A97C-BB510F39712F}" type="datetime6">
              <a:rPr lang="nl-NL" smtClean="0"/>
              <a:pPr/>
              <a:t>september ’19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7C0E6F6-AAF7-4C64-A597-747987A20F9E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216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fif"/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lVjDh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lVjDhd" TargetMode="External"/><Relationship Id="rId2" Type="http://schemas.openxmlformats.org/officeDocument/2006/relationships/hyperlink" Target="https://github.com/mnuman/syntouch-kafka-bits-and-bite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fif"/><Relationship Id="rId4" Type="http://schemas.openxmlformats.org/officeDocument/2006/relationships/image" Target="../media/image6.jf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39617" y="2438400"/>
            <a:ext cx="7752522" cy="1524000"/>
          </a:xfrm>
        </p:spPr>
        <p:txBody>
          <a:bodyPr>
            <a:normAutofit/>
          </a:bodyPr>
          <a:lstStyle/>
          <a:p>
            <a:r>
              <a:rPr lang="nl-NL" sz="4800" dirty="0" err="1"/>
              <a:t>Kafka</a:t>
            </a:r>
            <a:r>
              <a:rPr lang="nl-NL" sz="4800" dirty="0"/>
              <a:t> Leeskring</a:t>
            </a:r>
            <a:endParaRPr lang="nl-NL" sz="4800" dirty="0">
              <a:latin typeface="Century Gothic" panose="020B05020202020202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239617" y="3962400"/>
            <a:ext cx="7752522" cy="1295400"/>
          </a:xfrm>
        </p:spPr>
        <p:txBody>
          <a:bodyPr>
            <a:normAutofit/>
          </a:bodyPr>
          <a:lstStyle/>
          <a:p>
            <a:r>
              <a:rPr lang="nl-NL" sz="2800" dirty="0">
                <a:latin typeface="Century Gothic" panose="020B0502020202020204" pitchFamily="34" charset="0"/>
              </a:rPr>
              <a:t>Milco Numan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53DE6316-3B12-4868-922B-6A6ED828C381}" type="datetime6">
              <a:rPr lang="nl-NL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r"/>
              <a:t>september ’19</a:t>
            </a:fld>
            <a:endParaRPr lang="nl-NL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6377815-D4DE-4BBE-9FDC-177836DD38BA}"/>
              </a:ext>
            </a:extLst>
          </p:cNvPr>
          <p:cNvSpPr txBox="1">
            <a:spLocks/>
          </p:cNvSpPr>
          <p:nvPr/>
        </p:nvSpPr>
        <p:spPr>
          <a:xfrm>
            <a:off x="2399874" y="2438400"/>
            <a:ext cx="7752522" cy="1524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nl-NL" sz="4800" dirty="0" err="1"/>
              <a:t>Kafka</a:t>
            </a:r>
            <a:r>
              <a:rPr lang="nl-NL" sz="4800" dirty="0"/>
              <a:t> Bits &amp; </a:t>
            </a:r>
            <a:r>
              <a:rPr lang="nl-NL" sz="4800" dirty="0" err="1"/>
              <a:t>Bites</a:t>
            </a:r>
            <a:endParaRPr lang="nl-NL" sz="48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B366158-C25C-4431-B81C-391DAEE76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83" y="1114236"/>
            <a:ext cx="754234" cy="75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8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FC8B2-DF11-416F-A7BF-C40AC2C3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“Zero Copy” </a:t>
            </a:r>
            <a:r>
              <a:rPr lang="nl-NL" dirty="0" err="1"/>
              <a:t>strategy</a:t>
            </a:r>
            <a:endParaRPr lang="nl-NL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CFB68854-D813-4597-A1AA-65F18264E7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8439"/>
            <a:ext cx="5181600" cy="3440860"/>
          </a:xfr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6EAD3F67-38D0-4F11-B2A8-3A795D5E8E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28972"/>
            <a:ext cx="5181600" cy="3439793"/>
          </a:xfr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F5B6D1-3FEA-456E-B680-DF74C166F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36B2453-92E1-44A5-8DF8-300BAB30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0607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268EA9-3E75-4D60-B1C0-66DF44BC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Kernbegrippen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2A4F96-6001-4EB2-A9F1-FA1D55E70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Records (</a:t>
            </a:r>
            <a:r>
              <a:rPr lang="nl-NL" dirty="0" err="1"/>
              <a:t>messages</a:t>
            </a:r>
            <a:r>
              <a:rPr lang="nl-NL" dirty="0"/>
              <a:t>)</a:t>
            </a:r>
          </a:p>
          <a:p>
            <a:r>
              <a:rPr lang="nl-NL" dirty="0"/>
              <a:t>Topic</a:t>
            </a:r>
          </a:p>
          <a:p>
            <a:r>
              <a:rPr lang="nl-NL" dirty="0" err="1"/>
              <a:t>Partitions</a:t>
            </a:r>
            <a:endParaRPr lang="nl-NL" dirty="0"/>
          </a:p>
          <a:p>
            <a:r>
              <a:rPr lang="nl-NL" dirty="0" err="1"/>
              <a:t>Replicas</a:t>
            </a:r>
            <a:endParaRPr lang="nl-NL" dirty="0"/>
          </a:p>
          <a:p>
            <a:r>
              <a:rPr lang="nl-NL" dirty="0"/>
              <a:t>Brokers</a:t>
            </a:r>
          </a:p>
          <a:p>
            <a:r>
              <a:rPr lang="nl-NL" dirty="0"/>
              <a:t>Cluster/</a:t>
            </a:r>
            <a:r>
              <a:rPr lang="nl-NL" dirty="0" err="1"/>
              <a:t>Zookeeper</a:t>
            </a:r>
            <a:endParaRPr lang="nl-NL" dirty="0"/>
          </a:p>
          <a:p>
            <a:r>
              <a:rPr lang="nl-NL" dirty="0"/>
              <a:t>Producers</a:t>
            </a:r>
          </a:p>
          <a:p>
            <a:r>
              <a:rPr lang="nl-NL" dirty="0" err="1"/>
              <a:t>Consumers</a:t>
            </a:r>
            <a:r>
              <a:rPr lang="nl-NL" dirty="0"/>
              <a:t>/Consumer </a:t>
            </a:r>
            <a:r>
              <a:rPr lang="nl-NL" dirty="0" err="1"/>
              <a:t>Groups</a:t>
            </a:r>
            <a:endParaRPr lang="nl-NL" dirty="0"/>
          </a:p>
          <a:p>
            <a:r>
              <a:rPr lang="nl-NL" dirty="0" err="1"/>
              <a:t>Offsets</a:t>
            </a:r>
            <a:endParaRPr lang="nl-NL" dirty="0"/>
          </a:p>
          <a:p>
            <a:r>
              <a:rPr lang="nl-NL" dirty="0" err="1"/>
              <a:t>Retention</a:t>
            </a:r>
            <a:r>
              <a:rPr lang="nl-NL" dirty="0"/>
              <a:t>/</a:t>
            </a:r>
            <a:r>
              <a:rPr lang="nl-NL" dirty="0" err="1"/>
              <a:t>Compaction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326B8AA-B743-43D3-AC4F-E09425A2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3A58D8D-34D0-4EC1-BBC6-300DC713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537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B23A69-8EAC-441B-A837-B77BBE40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Records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194782-919A-4EDD-B03E-D084EEE50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Data-eenheid binnen </a:t>
            </a:r>
            <a:r>
              <a:rPr lang="nl-NL" dirty="0" err="1"/>
              <a:t>Kafka</a:t>
            </a:r>
            <a:endParaRPr lang="nl-NL" dirty="0"/>
          </a:p>
          <a:p>
            <a:pPr lvl="1"/>
            <a:r>
              <a:rPr lang="nl-NL" dirty="0"/>
              <a:t>Alias: </a:t>
            </a:r>
            <a:r>
              <a:rPr lang="nl-NL" dirty="0" err="1"/>
              <a:t>message</a:t>
            </a:r>
            <a:r>
              <a:rPr lang="nl-NL" dirty="0"/>
              <a:t>, event</a:t>
            </a:r>
          </a:p>
          <a:p>
            <a:r>
              <a:rPr lang="nl-NL" dirty="0"/>
              <a:t>Heeft een sleutel en een waarde (beide kunnen leeg zijn!)</a:t>
            </a:r>
          </a:p>
          <a:p>
            <a:r>
              <a:rPr lang="nl-NL" dirty="0"/>
              <a:t>Timestamp bij records</a:t>
            </a:r>
          </a:p>
          <a:p>
            <a:r>
              <a:rPr lang="nl-NL" dirty="0"/>
              <a:t>In </a:t>
            </a:r>
            <a:r>
              <a:rPr lang="nl-NL" dirty="0" err="1"/>
              <a:t>Kafka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Opgeslagen als BYTE ARRAY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DB5C32-E9E3-4AE8-8591-8FA6A6AF0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8528901-C561-4D4E-B298-7B796D0AB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12</a:t>
            </a:fld>
            <a:endParaRPr lang="nl-NL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768FA1E0-AF5C-4DC1-9B62-81F0743549DD}"/>
              </a:ext>
            </a:extLst>
          </p:cNvPr>
          <p:cNvGrpSpPr/>
          <p:nvPr/>
        </p:nvGrpSpPr>
        <p:grpSpPr>
          <a:xfrm>
            <a:off x="2709787" y="4001888"/>
            <a:ext cx="2481896" cy="1741876"/>
            <a:chOff x="551956" y="2037288"/>
            <a:chExt cx="2481896" cy="1741876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3D3BDBBF-3BC1-411E-83A9-D9FE2BE33788}"/>
                </a:ext>
              </a:extLst>
            </p:cNvPr>
            <p:cNvSpPr/>
            <p:nvPr/>
          </p:nvSpPr>
          <p:spPr>
            <a:xfrm>
              <a:off x="984012" y="2364810"/>
              <a:ext cx="360040" cy="2880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A28DE495-D6E5-469B-94C4-E81A5709534E}"/>
                </a:ext>
              </a:extLst>
            </p:cNvPr>
            <p:cNvSpPr/>
            <p:nvPr/>
          </p:nvSpPr>
          <p:spPr>
            <a:xfrm>
              <a:off x="1809716" y="2364810"/>
              <a:ext cx="1224136" cy="2880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EE6B05B7-10D2-44EB-9579-DE94C97921A3}"/>
                </a:ext>
              </a:extLst>
            </p:cNvPr>
            <p:cNvSpPr/>
            <p:nvPr/>
          </p:nvSpPr>
          <p:spPr>
            <a:xfrm>
              <a:off x="1344052" y="2364810"/>
              <a:ext cx="144016" cy="2880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32890EB3-AA11-432A-A755-EFCEF8D323B0}"/>
                </a:ext>
              </a:extLst>
            </p:cNvPr>
            <p:cNvSpPr/>
            <p:nvPr/>
          </p:nvSpPr>
          <p:spPr>
            <a:xfrm>
              <a:off x="1490612" y="2364810"/>
              <a:ext cx="319104" cy="2880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66E1833-56B3-42CF-B761-42222C1F79CE}"/>
                </a:ext>
              </a:extLst>
            </p:cNvPr>
            <p:cNvSpPr txBox="1"/>
            <p:nvPr/>
          </p:nvSpPr>
          <p:spPr>
            <a:xfrm rot="19776693">
              <a:off x="551956" y="3304727"/>
              <a:ext cx="882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Version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BF82D45-3035-48B2-A1BE-0575D084A2A0}"/>
                </a:ext>
              </a:extLst>
            </p:cNvPr>
            <p:cNvSpPr txBox="1"/>
            <p:nvPr/>
          </p:nvSpPr>
          <p:spPr>
            <a:xfrm rot="19776693">
              <a:off x="994054" y="3379883"/>
              <a:ext cx="11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Checksum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28D5030-73DA-4ABA-9FE2-D9F1A0EF3DCA}"/>
                </a:ext>
              </a:extLst>
            </p:cNvPr>
            <p:cNvSpPr txBox="1"/>
            <p:nvPr/>
          </p:nvSpPr>
          <p:spPr>
            <a:xfrm rot="19776693">
              <a:off x="1693684" y="3409832"/>
              <a:ext cx="916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Payload</a:t>
              </a:r>
            </a:p>
          </p:txBody>
        </p:sp>
        <p:cxnSp>
          <p:nvCxnSpPr>
            <p:cNvPr id="14" name="Straight Arrow Connector 15">
              <a:extLst>
                <a:ext uri="{FF2B5EF4-FFF2-40B4-BE49-F238E27FC236}">
                  <a16:creationId xmlns:a16="http://schemas.microsoft.com/office/drawing/2014/main" id="{D7259468-3153-4C2D-8AFC-A9F5B51FCD3D}"/>
                </a:ext>
              </a:extLst>
            </p:cNvPr>
            <p:cNvCxnSpPr>
              <a:endCxn id="7" idx="2"/>
            </p:cNvCxnSpPr>
            <p:nvPr/>
          </p:nvCxnSpPr>
          <p:spPr>
            <a:xfrm flipV="1">
              <a:off x="839714" y="2652842"/>
              <a:ext cx="324318" cy="5627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6">
              <a:extLst>
                <a:ext uri="{FF2B5EF4-FFF2-40B4-BE49-F238E27FC236}">
                  <a16:creationId xmlns:a16="http://schemas.microsoft.com/office/drawing/2014/main" id="{43F5C4A0-8B57-4A0F-8575-0A23A73C7D3D}"/>
                </a:ext>
              </a:extLst>
            </p:cNvPr>
            <p:cNvCxnSpPr>
              <a:stCxn id="11" idx="3"/>
              <a:endCxn id="9" idx="2"/>
            </p:cNvCxnSpPr>
            <p:nvPr/>
          </p:nvCxnSpPr>
          <p:spPr>
            <a:xfrm flipV="1">
              <a:off x="1373881" y="2652842"/>
              <a:ext cx="42179" cy="6133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9">
              <a:extLst>
                <a:ext uri="{FF2B5EF4-FFF2-40B4-BE49-F238E27FC236}">
                  <a16:creationId xmlns:a16="http://schemas.microsoft.com/office/drawing/2014/main" id="{D78A3258-B276-4CDE-A583-E4EA0809E33D}"/>
                </a:ext>
              </a:extLst>
            </p:cNvPr>
            <p:cNvCxnSpPr>
              <a:stCxn id="12" idx="3"/>
              <a:endCxn id="10" idx="2"/>
            </p:cNvCxnSpPr>
            <p:nvPr/>
          </p:nvCxnSpPr>
          <p:spPr>
            <a:xfrm flipH="1" flipV="1">
              <a:off x="1650164" y="2652842"/>
              <a:ext cx="406648" cy="6230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20">
              <a:extLst>
                <a:ext uri="{FF2B5EF4-FFF2-40B4-BE49-F238E27FC236}">
                  <a16:creationId xmlns:a16="http://schemas.microsoft.com/office/drawing/2014/main" id="{49FD8BC5-E0E2-4780-A922-AFFC70376226}"/>
                </a:ext>
              </a:extLst>
            </p:cNvPr>
            <p:cNvCxnSpPr>
              <a:stCxn id="13" idx="3"/>
              <a:endCxn id="8" idx="2"/>
            </p:cNvCxnSpPr>
            <p:nvPr/>
          </p:nvCxnSpPr>
          <p:spPr>
            <a:xfrm flipH="1" flipV="1">
              <a:off x="2421784" y="2652842"/>
              <a:ext cx="124997" cy="7099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EA8B008-A4D8-48F7-B880-798C5FFB69F9}"/>
                </a:ext>
              </a:extLst>
            </p:cNvPr>
            <p:cNvSpPr txBox="1"/>
            <p:nvPr/>
          </p:nvSpPr>
          <p:spPr>
            <a:xfrm>
              <a:off x="1564627" y="2037288"/>
              <a:ext cx="8292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Message</a:t>
              </a:r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2CCD315E-53FF-4E62-B440-B2475D92E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43" y="2519007"/>
            <a:ext cx="3495135" cy="322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3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AF0EB-0060-4D2E-821B-615ECCCE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Topic/Partitie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08AD975-4F0B-45D1-A0C2-218B9F3F1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41817"/>
            <a:ext cx="10515600" cy="1435146"/>
          </a:xfrm>
        </p:spPr>
        <p:txBody>
          <a:bodyPr>
            <a:normAutofit lnSpcReduction="10000"/>
          </a:bodyPr>
          <a:lstStyle/>
          <a:p>
            <a:r>
              <a:rPr lang="nl-NL" dirty="0" err="1"/>
              <a:t>Namespace</a:t>
            </a:r>
            <a:r>
              <a:rPr lang="nl-NL" dirty="0"/>
              <a:t>/container voor berichten</a:t>
            </a:r>
          </a:p>
          <a:p>
            <a:r>
              <a:rPr lang="nl-NL" dirty="0"/>
              <a:t>Tabel/directory</a:t>
            </a:r>
          </a:p>
          <a:p>
            <a:r>
              <a:rPr lang="nl-NL" dirty="0" err="1"/>
              <a:t>Gepartitioneerd</a:t>
            </a:r>
            <a:r>
              <a:rPr lang="nl-NL" dirty="0"/>
              <a:t> (schaalbaarheid)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3B7FA96-4614-4C65-97E1-1A674752C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E57C8EC-D91A-4DB4-8B80-531BB1BCC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13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3F99293-A8E3-4001-A89A-91AE2B6A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25" y="950007"/>
            <a:ext cx="10768149" cy="37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97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C34164-74EB-44CD-8189-2161662B3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Partitie/Replica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82438A-1E3B-45F3-A1ED-1605C5813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Partitie:</a:t>
            </a:r>
          </a:p>
          <a:p>
            <a:pPr lvl="1"/>
            <a:r>
              <a:rPr lang="nl-NL" dirty="0"/>
              <a:t>Bevat 0+ records</a:t>
            </a:r>
          </a:p>
          <a:p>
            <a:pPr lvl="1"/>
            <a:r>
              <a:rPr lang="nl-NL" dirty="0"/>
              <a:t>Geordend, niet-</a:t>
            </a:r>
            <a:r>
              <a:rPr lang="nl-NL" dirty="0" err="1"/>
              <a:t>muteerbaar</a:t>
            </a:r>
            <a:endParaRPr lang="nl-NL" dirty="0"/>
          </a:p>
          <a:p>
            <a:pPr lvl="1"/>
            <a:r>
              <a:rPr lang="nl-NL" dirty="0"/>
              <a:t>Wordt op schijf bewaard</a:t>
            </a:r>
          </a:p>
          <a:p>
            <a:pPr lvl="1"/>
            <a:r>
              <a:rPr lang="nl-NL" dirty="0"/>
              <a:t>Partitie wordt bepaald door </a:t>
            </a:r>
            <a:r>
              <a:rPr lang="nl-NL" dirty="0" err="1"/>
              <a:t>Partitioner</a:t>
            </a:r>
            <a:endParaRPr lang="nl-NL" dirty="0"/>
          </a:p>
          <a:p>
            <a:pPr lvl="1"/>
            <a:r>
              <a:rPr lang="nl-NL" dirty="0"/>
              <a:t>Zelfde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 zelf partitie (tenzij configuratie is aangepast)</a:t>
            </a:r>
            <a:endParaRPr lang="nl-NL" dirty="0"/>
          </a:p>
          <a:p>
            <a:r>
              <a:rPr lang="nl-NL" dirty="0"/>
              <a:t>Replica = kopie van partitie (tussen brokers):</a:t>
            </a:r>
          </a:p>
          <a:p>
            <a:pPr lvl="1"/>
            <a:r>
              <a:rPr lang="nl-NL" dirty="0"/>
              <a:t>Replication Factor = totaal aantal exemplaren ( ≥ 1)</a:t>
            </a:r>
          </a:p>
          <a:p>
            <a:pPr lvl="1"/>
            <a:r>
              <a:rPr lang="nl-NL" dirty="0"/>
              <a:t>Schaalbaarheid</a:t>
            </a:r>
          </a:p>
          <a:p>
            <a:pPr lvl="1"/>
            <a:r>
              <a:rPr lang="nl-NL" dirty="0" err="1"/>
              <a:t>Fouttoleratie</a:t>
            </a:r>
            <a:endParaRPr lang="nl-NL" dirty="0"/>
          </a:p>
          <a:p>
            <a:pPr lvl="1"/>
            <a:r>
              <a:rPr lang="nl-NL" dirty="0"/>
              <a:t>ISR = In-Sync Replica</a:t>
            </a:r>
          </a:p>
          <a:p>
            <a:pPr lvl="1"/>
            <a:r>
              <a:rPr lang="nl-NL" dirty="0"/>
              <a:t>Eén replica is de LEADER, de andere </a:t>
            </a:r>
            <a:r>
              <a:rPr lang="nl-NL" dirty="0" err="1"/>
              <a:t>FOLLOWERs</a:t>
            </a:r>
            <a:endParaRPr lang="nl-NL" dirty="0"/>
          </a:p>
          <a:p>
            <a:pPr lvl="1"/>
            <a:r>
              <a:rPr lang="nl-NL" dirty="0"/>
              <a:t>Leader handelt alle schrijfacties af, </a:t>
            </a:r>
            <a:r>
              <a:rPr lang="nl-NL" dirty="0" err="1"/>
              <a:t>followers</a:t>
            </a:r>
            <a:r>
              <a:rPr lang="nl-NL" dirty="0"/>
              <a:t> kopiëren …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42AE418-6BB0-4DA3-AD15-42A715918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B1F5696-90BE-43B3-8255-D272D6DE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762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A078D-F4EC-47D1-ADB3-0BE5C0651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Brokers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E9D2D738-1B6B-47DC-A9D1-CE1DDBFDC1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413" y="940904"/>
            <a:ext cx="6102787" cy="3276233"/>
          </a:xfrm>
          <a:prstGeom prst="rect">
            <a:avLst/>
          </a:prstGeom>
        </p:spPr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831FBBD-B9E3-4015-809E-C4BDD57C20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Berichtenafhandeling:</a:t>
            </a:r>
          </a:p>
          <a:p>
            <a:pPr lvl="1"/>
            <a:r>
              <a:rPr lang="nl-NL" dirty="0"/>
              <a:t>Ontvangst</a:t>
            </a:r>
          </a:p>
          <a:p>
            <a:pPr lvl="1"/>
            <a:r>
              <a:rPr lang="nl-NL" dirty="0"/>
              <a:t>Verzending</a:t>
            </a:r>
          </a:p>
          <a:p>
            <a:pPr lvl="1"/>
            <a:r>
              <a:rPr lang="nl-NL" dirty="0"/>
              <a:t>Persistentie</a:t>
            </a:r>
          </a:p>
          <a:p>
            <a:pPr lvl="1"/>
            <a:r>
              <a:rPr lang="nl-NL" dirty="0"/>
              <a:t>Opschoning</a:t>
            </a:r>
          </a:p>
          <a:p>
            <a:r>
              <a:rPr lang="nl-NL" dirty="0"/>
              <a:t>Een controller per cluster</a:t>
            </a:r>
          </a:p>
          <a:p>
            <a:pPr lvl="1"/>
            <a:r>
              <a:rPr lang="nl-NL" dirty="0"/>
              <a:t>Toekenning partities aan brokers</a:t>
            </a:r>
          </a:p>
          <a:p>
            <a:pPr lvl="1"/>
            <a:r>
              <a:rPr lang="nl-NL" dirty="0"/>
              <a:t>Monitor broker voor beschikbaarheid (</a:t>
            </a:r>
            <a:r>
              <a:rPr lang="nl-NL" dirty="0" err="1"/>
              <a:t>failover</a:t>
            </a:r>
            <a:r>
              <a:rPr lang="nl-NL" dirty="0"/>
              <a:t>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B1B8EDF-1FC1-476D-A05A-4587096A5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D10FF8A-4C7D-444A-BB78-8B20F5D1C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5470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3270E44-13BA-4E7E-B89E-AC1CB1FA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Zookeeper</a:t>
            </a:r>
            <a:endParaRPr lang="nl-NL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86AE7FE5-280D-4287-ABD6-3A02F06C3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Cruciaal voor </a:t>
            </a:r>
            <a:r>
              <a:rPr lang="nl-NL" dirty="0" err="1"/>
              <a:t>Kafka</a:t>
            </a:r>
            <a:r>
              <a:rPr lang="nl-NL" dirty="0"/>
              <a:t>: coördinator</a:t>
            </a:r>
          </a:p>
          <a:p>
            <a:r>
              <a:rPr lang="nl-NL" dirty="0"/>
              <a:t>Bevat metadata brokers/topics</a:t>
            </a:r>
          </a:p>
          <a:p>
            <a:r>
              <a:rPr lang="nl-NL" dirty="0"/>
              <a:t>Vaak als cluster: </a:t>
            </a:r>
            <a:r>
              <a:rPr lang="nl-NL" dirty="0" err="1"/>
              <a:t>Zookeeper</a:t>
            </a:r>
            <a:r>
              <a:rPr lang="nl-NL" dirty="0"/>
              <a:t> ensemble</a:t>
            </a:r>
          </a:p>
          <a:p>
            <a:r>
              <a:rPr lang="nl-NL" dirty="0"/>
              <a:t>Kan meerdere </a:t>
            </a:r>
            <a:r>
              <a:rPr lang="nl-NL" dirty="0" err="1"/>
              <a:t>Kafka</a:t>
            </a:r>
            <a:r>
              <a:rPr lang="nl-NL" dirty="0"/>
              <a:t> clusters bedienen via </a:t>
            </a:r>
            <a:r>
              <a:rPr lang="nl-NL" dirty="0" err="1"/>
              <a:t>chroot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204C94E-ADA9-43F9-94B8-9A287EC77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8219-8D25-4951-B84C-0C12819B5A69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20121EC-6905-40CC-81C7-1D41F1B8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16</a:t>
            </a:fld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7CFCB73-8728-41D0-A490-17EFFE096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4849"/>
            <a:ext cx="8260080" cy="28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57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1FB48-EF47-4453-9F94-310F4AF72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9426C8-7D95-4BB0-B2E0-7714AC1A4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Publiceren berichten</a:t>
            </a:r>
          </a:p>
          <a:p>
            <a:r>
              <a:rPr lang="nl-NL" dirty="0"/>
              <a:t>Minimale configuratie:</a:t>
            </a:r>
          </a:p>
          <a:p>
            <a:pPr lvl="1"/>
            <a:r>
              <a:rPr lang="nl-NL" dirty="0" err="1"/>
              <a:t>bootstrap.servers</a:t>
            </a:r>
            <a:endParaRPr lang="nl-NL" dirty="0"/>
          </a:p>
          <a:p>
            <a:pPr lvl="1"/>
            <a:r>
              <a:rPr lang="nl-NL" dirty="0" err="1"/>
              <a:t>key.serializer</a:t>
            </a:r>
            <a:r>
              <a:rPr lang="nl-NL" dirty="0"/>
              <a:t>/</a:t>
            </a:r>
            <a:r>
              <a:rPr lang="nl-NL" dirty="0" err="1"/>
              <a:t>value.serializer</a:t>
            </a:r>
            <a:endParaRPr lang="nl-NL" dirty="0"/>
          </a:p>
          <a:p>
            <a:pPr lvl="1"/>
            <a:r>
              <a:rPr lang="nl-NL" dirty="0"/>
              <a:t>topic</a:t>
            </a:r>
          </a:p>
          <a:p>
            <a:r>
              <a:rPr lang="nl-NL" dirty="0"/>
              <a:t>Messaging </a:t>
            </a:r>
            <a:r>
              <a:rPr lang="nl-NL" dirty="0" err="1"/>
              <a:t>styles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ack</a:t>
            </a:r>
            <a:r>
              <a:rPr lang="nl-NL" dirty="0"/>
              <a:t>=0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fire</a:t>
            </a:r>
            <a:r>
              <a:rPr lang="nl-NL" dirty="0">
                <a:sym typeface="Wingdings" panose="05000000000000000000" pitchFamily="2" charset="2"/>
              </a:rPr>
              <a:t> &amp; </a:t>
            </a:r>
            <a:r>
              <a:rPr lang="nl-NL" dirty="0" err="1">
                <a:sym typeface="Wingdings" panose="05000000000000000000" pitchFamily="2" charset="2"/>
              </a:rPr>
              <a:t>forget</a:t>
            </a:r>
            <a:endParaRPr lang="nl-NL" dirty="0">
              <a:sym typeface="Wingdings" panose="05000000000000000000" pitchFamily="2" charset="2"/>
            </a:endParaRPr>
          </a:p>
          <a:p>
            <a:pPr lvl="1"/>
            <a:r>
              <a:rPr lang="nl-NL" dirty="0" err="1">
                <a:sym typeface="Wingdings" panose="05000000000000000000" pitchFamily="2" charset="2"/>
              </a:rPr>
              <a:t>ack</a:t>
            </a:r>
            <a:r>
              <a:rPr lang="nl-NL" dirty="0">
                <a:sym typeface="Wingdings" panose="05000000000000000000" pitchFamily="2" charset="2"/>
              </a:rPr>
              <a:t>=1  bevestiging van leader</a:t>
            </a:r>
          </a:p>
          <a:p>
            <a:pPr lvl="1"/>
            <a:r>
              <a:rPr lang="nl-NL" dirty="0" err="1">
                <a:sym typeface="Wingdings" panose="05000000000000000000" pitchFamily="2" charset="2"/>
              </a:rPr>
              <a:t>ack</a:t>
            </a:r>
            <a:r>
              <a:rPr lang="nl-NL" dirty="0">
                <a:sym typeface="Wingdings" panose="05000000000000000000" pitchFamily="2" charset="2"/>
              </a:rPr>
              <a:t>=</a:t>
            </a:r>
            <a:r>
              <a:rPr lang="nl-NL" dirty="0" err="1">
                <a:sym typeface="Wingdings" panose="05000000000000000000" pitchFamily="2" charset="2"/>
              </a:rPr>
              <a:t>all</a:t>
            </a:r>
            <a:r>
              <a:rPr lang="nl-NL" dirty="0">
                <a:sym typeface="Wingdings" panose="05000000000000000000" pitchFamily="2" charset="2"/>
              </a:rPr>
              <a:t>  bevestiging alle </a:t>
            </a:r>
            <a:r>
              <a:rPr lang="nl-NL" dirty="0" err="1">
                <a:sym typeface="Wingdings" panose="05000000000000000000" pitchFamily="2" charset="2"/>
              </a:rPr>
              <a:t>ISRs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E5D1A34-DB25-413F-AB79-22D2019C6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F945BD9-A882-407A-ADBF-9DB831CEE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0723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EA791-E8E8-4797-84D0-B362349C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Consumer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FB04C73-CD6D-4DDD-BC61-36E160FD6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Configuratie:</a:t>
            </a:r>
          </a:p>
          <a:p>
            <a:pPr lvl="1"/>
            <a:r>
              <a:rPr lang="nl-NL" dirty="0"/>
              <a:t>Als producer</a:t>
            </a:r>
          </a:p>
          <a:p>
            <a:pPr lvl="1"/>
            <a:r>
              <a:rPr lang="nl-NL" dirty="0"/>
              <a:t>Group.id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consumer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groups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415E6C2-0339-4D5F-9470-FE0C48E26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2E4C09B-06B5-4256-AED5-7FC4D904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18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FA5D39A-84A2-47E1-B5D9-8E22F39D1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91" y="2368327"/>
            <a:ext cx="6508862" cy="380863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513A8A3-384E-446D-8465-051176F23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91" y="2368327"/>
            <a:ext cx="9083039" cy="339336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23DC0E6-9108-44A9-B095-C63F7F4D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33" y="2368327"/>
            <a:ext cx="9153353" cy="393463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F8D8965-4084-4B3D-BBB7-086B9D7EA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83" y="1114236"/>
            <a:ext cx="754234" cy="75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0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0D630-A200-45D6-BF0B-FA3219CC4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Retention</a:t>
            </a:r>
            <a:r>
              <a:rPr lang="nl-NL" dirty="0"/>
              <a:t>/</a:t>
            </a:r>
            <a:r>
              <a:rPr lang="nl-NL" dirty="0" err="1"/>
              <a:t>Compaction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036886-863C-4F51-A80A-061A7D8B6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Standaard: 7 dagen retentie</a:t>
            </a:r>
          </a:p>
          <a:p>
            <a:r>
              <a:rPr lang="nl-NL" dirty="0"/>
              <a:t>Stuurbaar per topic:</a:t>
            </a:r>
          </a:p>
          <a:p>
            <a:pPr lvl="1"/>
            <a:r>
              <a:rPr lang="nl-NL" dirty="0"/>
              <a:t>op tijd: retention.ms (604800000)</a:t>
            </a:r>
          </a:p>
          <a:p>
            <a:pPr lvl="1"/>
            <a:r>
              <a:rPr lang="nl-NL" dirty="0"/>
              <a:t>op grootte (partitie): </a:t>
            </a:r>
            <a:r>
              <a:rPr lang="nl-NL" dirty="0" err="1"/>
              <a:t>retention.bytes</a:t>
            </a:r>
            <a:r>
              <a:rPr lang="nl-NL" dirty="0"/>
              <a:t> (-1)</a:t>
            </a:r>
          </a:p>
          <a:p>
            <a:r>
              <a:rPr lang="nl-NL" dirty="0"/>
              <a:t>Log </a:t>
            </a:r>
            <a:r>
              <a:rPr lang="nl-NL" dirty="0" err="1"/>
              <a:t>compaction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46F5ABE-460C-4E72-BEC1-EC46D9D0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5256FD4-F976-4E58-9481-BC9A4651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19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67ED75F-AE6A-4ABA-9FBB-600E474E1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710" y="2931327"/>
            <a:ext cx="5455395" cy="367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20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Wie is </a:t>
            </a:r>
            <a:r>
              <a:rPr lang="nl-NL" dirty="0" err="1"/>
              <a:t>Kafka</a:t>
            </a:r>
            <a:r>
              <a:rPr lang="nl-NL" dirty="0"/>
              <a:t>?</a:t>
            </a:r>
          </a:p>
          <a:p>
            <a:r>
              <a:rPr lang="nl-NL" dirty="0"/>
              <a:t>Wat is </a:t>
            </a:r>
            <a:r>
              <a:rPr lang="nl-NL" dirty="0" err="1"/>
              <a:t>Kafka</a:t>
            </a:r>
            <a:r>
              <a:rPr lang="nl-NL" dirty="0"/>
              <a:t>?</a:t>
            </a:r>
          </a:p>
          <a:p>
            <a:r>
              <a:rPr lang="nl-NL" dirty="0"/>
              <a:t>Geschiedenis</a:t>
            </a:r>
          </a:p>
          <a:p>
            <a:r>
              <a:rPr lang="nl-NL" dirty="0"/>
              <a:t>Distributies/Features</a:t>
            </a:r>
          </a:p>
          <a:p>
            <a:r>
              <a:rPr lang="nl-NL" dirty="0"/>
              <a:t>Concepten</a:t>
            </a:r>
          </a:p>
          <a:p>
            <a:r>
              <a:rPr lang="nl-NL" dirty="0"/>
              <a:t>Kengetallen</a:t>
            </a:r>
          </a:p>
          <a:p>
            <a:r>
              <a:rPr lang="nl-NL"/>
              <a:t>Hands-on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8984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8FB786-BB05-4A9A-9244-692137E9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Benchmarks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41431E-67DC-4A01-8FA6-6E4727FAE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236"/>
            <a:ext cx="10515600" cy="5062727"/>
          </a:xfrm>
        </p:spPr>
        <p:txBody>
          <a:bodyPr/>
          <a:lstStyle/>
          <a:p>
            <a:r>
              <a:rPr lang="nl-NL" dirty="0"/>
              <a:t>Pinterest (2018):</a:t>
            </a:r>
          </a:p>
          <a:p>
            <a:pPr lvl="1"/>
            <a:r>
              <a:rPr lang="nl-NL" dirty="0"/>
              <a:t>&gt; 2000 brokers (on AWS)</a:t>
            </a:r>
          </a:p>
          <a:p>
            <a:pPr lvl="1"/>
            <a:r>
              <a:rPr lang="nl-NL" dirty="0"/>
              <a:t>Dagelijks:</a:t>
            </a:r>
          </a:p>
          <a:p>
            <a:pPr lvl="2"/>
            <a:r>
              <a:rPr lang="nl-NL" dirty="0"/>
              <a:t>&gt; 8 ∙10</a:t>
            </a:r>
            <a:r>
              <a:rPr lang="nl-NL" baseline="30000" dirty="0"/>
              <a:t>11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(800.000.000.000)</a:t>
            </a:r>
          </a:p>
          <a:p>
            <a:pPr lvl="2"/>
            <a:r>
              <a:rPr lang="nl-NL" dirty="0"/>
              <a:t>In: &gt; 1,2 ∙10</a:t>
            </a:r>
            <a:r>
              <a:rPr lang="nl-NL" baseline="30000" dirty="0"/>
              <a:t>15</a:t>
            </a:r>
            <a:r>
              <a:rPr lang="nl-NL" dirty="0"/>
              <a:t> bytes (1,2 PB)</a:t>
            </a:r>
          </a:p>
          <a:p>
            <a:pPr lvl="1"/>
            <a:r>
              <a:rPr lang="nl-NL" dirty="0"/>
              <a:t>Peak: 15.000.000 </a:t>
            </a:r>
            <a:r>
              <a:rPr lang="nl-NL" dirty="0" err="1"/>
              <a:t>messages</a:t>
            </a:r>
            <a:r>
              <a:rPr lang="nl-NL" dirty="0"/>
              <a:t>/s</a:t>
            </a:r>
          </a:p>
          <a:p>
            <a:r>
              <a:rPr lang="nl-NL" dirty="0"/>
              <a:t>LinkedIn (2016?):</a:t>
            </a:r>
          </a:p>
          <a:p>
            <a:pPr lvl="1"/>
            <a:r>
              <a:rPr lang="nl-NL" dirty="0"/>
              <a:t>&gt; 1800 brokers, &gt;75.000 topics</a:t>
            </a:r>
          </a:p>
          <a:p>
            <a:pPr lvl="1"/>
            <a:r>
              <a:rPr lang="nl-NL" dirty="0"/>
              <a:t>Dagelijks:</a:t>
            </a:r>
          </a:p>
          <a:p>
            <a:pPr lvl="2"/>
            <a:r>
              <a:rPr lang="nl-NL" dirty="0"/>
              <a:t>1,3 ∙10</a:t>
            </a:r>
            <a:r>
              <a:rPr lang="nl-NL" baseline="30000" dirty="0"/>
              <a:t>12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(1.300.000.000.000)</a:t>
            </a:r>
          </a:p>
          <a:p>
            <a:pPr lvl="2"/>
            <a:r>
              <a:rPr lang="nl-NL" dirty="0"/>
              <a:t>In: 3,3 ∙10</a:t>
            </a:r>
            <a:r>
              <a:rPr lang="nl-NL" baseline="30000" dirty="0"/>
              <a:t>14</a:t>
            </a:r>
            <a:r>
              <a:rPr lang="nl-NL" dirty="0"/>
              <a:t> bytes (0,33 PB)</a:t>
            </a:r>
          </a:p>
          <a:p>
            <a:pPr lvl="2"/>
            <a:r>
              <a:rPr lang="nl-NL" dirty="0"/>
              <a:t>Out: 1,2 ∙10</a:t>
            </a:r>
            <a:r>
              <a:rPr lang="nl-NL" baseline="30000" dirty="0"/>
              <a:t>15</a:t>
            </a:r>
            <a:r>
              <a:rPr lang="nl-NL" dirty="0"/>
              <a:t> bytes (1,2 PB)</a:t>
            </a:r>
          </a:p>
          <a:p>
            <a:pPr lvl="2"/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A1F5FDC-C6EC-4846-AB38-F2B34AE9C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0B66E04-CDC9-48A3-9A00-4B3ADD6A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20</a:t>
            </a:fld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5C0EDA5-690F-4FAB-B8CB-B8C23A4E2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792" y="1052749"/>
            <a:ext cx="1581644" cy="105251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9860EB5-8C54-47B0-B3BF-9CC0583BD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687" y="3554159"/>
            <a:ext cx="1443853" cy="14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1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7C777F-94CF-4273-8110-10E311A4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draait </a:t>
            </a:r>
            <a:r>
              <a:rPr lang="nl-NL" dirty="0" err="1"/>
              <a:t>Kafka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A7B03E-286C-4E3A-A01D-4B15D483F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Overal waar Java draait …</a:t>
            </a:r>
          </a:p>
          <a:p>
            <a:r>
              <a:rPr lang="nl-NL" dirty="0"/>
              <a:t>On-</a:t>
            </a:r>
            <a:r>
              <a:rPr lang="nl-NL" dirty="0" err="1"/>
              <a:t>premise</a:t>
            </a:r>
            <a:endParaRPr lang="nl-NL" dirty="0"/>
          </a:p>
          <a:p>
            <a:r>
              <a:rPr lang="nl-NL" dirty="0" err="1"/>
              <a:t>Compute</a:t>
            </a:r>
            <a:r>
              <a:rPr lang="nl-NL" dirty="0"/>
              <a:t> </a:t>
            </a:r>
            <a:r>
              <a:rPr lang="nl-NL" dirty="0" err="1"/>
              <a:t>Clouds</a:t>
            </a:r>
            <a:r>
              <a:rPr lang="nl-NL" dirty="0"/>
              <a:t> (</a:t>
            </a:r>
            <a:r>
              <a:rPr lang="nl-NL" dirty="0" err="1"/>
              <a:t>Roll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)</a:t>
            </a:r>
          </a:p>
          <a:p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Clouds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Amazon Web Services</a:t>
            </a:r>
          </a:p>
          <a:p>
            <a:pPr lvl="1"/>
            <a:r>
              <a:rPr lang="nl-NL" dirty="0"/>
              <a:t>Microsoft </a:t>
            </a:r>
            <a:r>
              <a:rPr lang="nl-NL" dirty="0" err="1"/>
              <a:t>Azure</a:t>
            </a:r>
            <a:endParaRPr lang="nl-NL" dirty="0"/>
          </a:p>
          <a:p>
            <a:pPr lvl="1"/>
            <a:r>
              <a:rPr lang="nl-NL" strike="sngStrike" dirty="0"/>
              <a:t>Google Cloud</a:t>
            </a:r>
          </a:p>
          <a:p>
            <a:pPr lvl="1"/>
            <a:r>
              <a:rPr lang="nl-NL" dirty="0"/>
              <a:t>Oracle Cloud</a:t>
            </a:r>
          </a:p>
          <a:p>
            <a:pPr lvl="1"/>
            <a:r>
              <a:rPr lang="nl-NL" dirty="0"/>
              <a:t>Niche </a:t>
            </a:r>
            <a:r>
              <a:rPr lang="nl-NL" dirty="0" err="1"/>
              <a:t>players</a:t>
            </a:r>
            <a:r>
              <a:rPr lang="nl-NL" dirty="0"/>
              <a:t>:</a:t>
            </a:r>
          </a:p>
          <a:p>
            <a:pPr lvl="2"/>
            <a:r>
              <a:rPr lang="nl-NL" dirty="0" err="1"/>
              <a:t>Confluent</a:t>
            </a:r>
            <a:r>
              <a:rPr lang="nl-NL" dirty="0"/>
              <a:t> Cloud, </a:t>
            </a:r>
            <a:r>
              <a:rPr lang="nl-NL" dirty="0" err="1"/>
              <a:t>CloudKarafka</a:t>
            </a:r>
            <a:r>
              <a:rPr lang="nl-NL" dirty="0"/>
              <a:t>, </a:t>
            </a:r>
            <a:r>
              <a:rPr lang="nl-NL" dirty="0" err="1"/>
              <a:t>Aiven</a:t>
            </a:r>
            <a:r>
              <a:rPr lang="nl-NL" dirty="0"/>
              <a:t>, …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7A9A66A-CC25-44EC-8299-11B311971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8814B8-A8B3-4E1E-B4F7-C1C9373E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2739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CAFB7-671E-4ADC-AD13-633F094E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Hands-on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89E07F-05B9-484D-A9E5-BD260C603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Virtual Box image (Virtual Box 6.0.10+)</a:t>
            </a:r>
          </a:p>
          <a:p>
            <a:pPr lvl="1"/>
            <a:r>
              <a:rPr lang="nl-NL" dirty="0" err="1"/>
              <a:t>CentOS</a:t>
            </a:r>
            <a:r>
              <a:rPr lang="nl-NL" dirty="0"/>
              <a:t> 7 (“community </a:t>
            </a:r>
            <a:r>
              <a:rPr lang="nl-NL" dirty="0" err="1"/>
              <a:t>edition</a:t>
            </a:r>
            <a:r>
              <a:rPr lang="nl-NL" dirty="0"/>
              <a:t> Red Hat”)</a:t>
            </a:r>
          </a:p>
          <a:p>
            <a:pPr lvl="1"/>
            <a:r>
              <a:rPr lang="nl-NL" dirty="0"/>
              <a:t>8 GB memory (meer is beter)</a:t>
            </a:r>
          </a:p>
          <a:p>
            <a:pPr lvl="1"/>
            <a:r>
              <a:rPr lang="nl-NL" dirty="0"/>
              <a:t>1 CPU (meer is beter)</a:t>
            </a:r>
          </a:p>
          <a:p>
            <a:r>
              <a:rPr lang="nl-NL" dirty="0"/>
              <a:t>Aanwezig:</a:t>
            </a:r>
          </a:p>
          <a:p>
            <a:pPr lvl="1"/>
            <a:r>
              <a:rPr lang="nl-NL" dirty="0"/>
              <a:t>Oracle Java JDK1.8</a:t>
            </a:r>
          </a:p>
          <a:p>
            <a:pPr lvl="1"/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Platform 5.3 (</a:t>
            </a:r>
            <a:r>
              <a:rPr lang="nl-NL" dirty="0" err="1"/>
              <a:t>Kafka</a:t>
            </a:r>
            <a:r>
              <a:rPr lang="nl-NL" dirty="0"/>
              <a:t> 2.3)</a:t>
            </a:r>
          </a:p>
          <a:p>
            <a:pPr lvl="1"/>
            <a:r>
              <a:rPr lang="nl-NL" dirty="0"/>
              <a:t>Terminator (terminal </a:t>
            </a:r>
            <a:r>
              <a:rPr lang="nl-NL" dirty="0" err="1"/>
              <a:t>multiplexer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Python 3</a:t>
            </a:r>
          </a:p>
          <a:p>
            <a:pPr lvl="1"/>
            <a:r>
              <a:rPr lang="nl-NL" dirty="0"/>
              <a:t>KafkaTool2</a:t>
            </a:r>
          </a:p>
          <a:p>
            <a:pPr lvl="1"/>
            <a:r>
              <a:rPr lang="nl-NL" dirty="0" err="1"/>
              <a:t>Clone</a:t>
            </a:r>
            <a:r>
              <a:rPr lang="nl-NL" dirty="0"/>
              <a:t> van Git </a:t>
            </a:r>
            <a:r>
              <a:rPr lang="nl-NL" dirty="0" err="1"/>
              <a:t>repo</a:t>
            </a:r>
            <a:r>
              <a:rPr lang="nl-NL" dirty="0"/>
              <a:t> </a:t>
            </a:r>
            <a:r>
              <a:rPr lang="nl-NL" dirty="0" err="1"/>
              <a:t>syntouch</a:t>
            </a:r>
            <a:r>
              <a:rPr lang="nl-NL" dirty="0"/>
              <a:t>-</a:t>
            </a:r>
            <a:r>
              <a:rPr lang="nl-NL" dirty="0" err="1"/>
              <a:t>kafka</a:t>
            </a:r>
            <a:r>
              <a:rPr lang="nl-NL" dirty="0"/>
              <a:t>-bits-</a:t>
            </a:r>
            <a:r>
              <a:rPr lang="nl-NL" dirty="0" err="1"/>
              <a:t>and</a:t>
            </a:r>
            <a:r>
              <a:rPr lang="nl-NL" dirty="0"/>
              <a:t>-</a:t>
            </a:r>
            <a:r>
              <a:rPr lang="nl-NL" dirty="0" err="1"/>
              <a:t>bites</a:t>
            </a:r>
            <a:r>
              <a:rPr lang="nl-NL" dirty="0"/>
              <a:t>.</a:t>
            </a:r>
          </a:p>
          <a:p>
            <a:pPr lvl="2"/>
            <a:r>
              <a:rPr lang="nl-NL" dirty="0"/>
              <a:t>cd ~/</a:t>
            </a:r>
            <a:r>
              <a:rPr lang="nl-NL" dirty="0" err="1"/>
              <a:t>syntouch</a:t>
            </a:r>
            <a:r>
              <a:rPr lang="nl-NL" dirty="0"/>
              <a:t>-</a:t>
            </a:r>
            <a:r>
              <a:rPr lang="nl-NL" dirty="0" err="1"/>
              <a:t>kafka</a:t>
            </a:r>
            <a:r>
              <a:rPr lang="nl-NL" dirty="0"/>
              <a:t>-bits-</a:t>
            </a:r>
            <a:r>
              <a:rPr lang="nl-NL" dirty="0" err="1"/>
              <a:t>and</a:t>
            </a:r>
            <a:r>
              <a:rPr lang="nl-NL" dirty="0"/>
              <a:t>-</a:t>
            </a:r>
            <a:r>
              <a:rPr lang="nl-NL" dirty="0" err="1"/>
              <a:t>bites</a:t>
            </a:r>
            <a:r>
              <a:rPr lang="nl-NL" dirty="0"/>
              <a:t> &amp;&amp; git pull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5028C7-B31A-40FF-8855-98E5FFC1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3677DCB-ED9D-4B66-9111-52148539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8314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CAFB7-671E-4ADC-AD13-633F094E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Hands-on vervolg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89E07F-05B9-484D-A9E5-BD260C603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Github</a:t>
            </a:r>
            <a:r>
              <a:rPr lang="nl-NL" dirty="0"/>
              <a:t> </a:t>
            </a:r>
            <a:r>
              <a:rPr lang="nl-NL" dirty="0" err="1"/>
              <a:t>repo</a:t>
            </a:r>
            <a:r>
              <a:rPr lang="nl-NL" dirty="0"/>
              <a:t> (</a:t>
            </a:r>
            <a:r>
              <a:rPr lang="nl-NL" dirty="0" err="1"/>
              <a:t>MarkDown</a:t>
            </a:r>
            <a:r>
              <a:rPr lang="nl-NL" dirty="0"/>
              <a:t>) - </a:t>
            </a:r>
            <a:r>
              <a:rPr lang="nl-NL" dirty="0">
                <a:hlinkClick r:id="rId2"/>
              </a:rPr>
              <a:t>https://bit.ly/2lVjDhd</a:t>
            </a:r>
            <a:endParaRPr lang="nl-NL" dirty="0"/>
          </a:p>
          <a:p>
            <a:r>
              <a:rPr lang="nl-NL" dirty="0"/>
              <a:t>Voor het diner de basis</a:t>
            </a:r>
          </a:p>
          <a:p>
            <a:pPr lvl="1"/>
            <a:r>
              <a:rPr lang="nl-NL" dirty="0" err="1"/>
              <a:t>Zookeeper</a:t>
            </a:r>
            <a:endParaRPr lang="nl-NL" dirty="0"/>
          </a:p>
          <a:p>
            <a:pPr lvl="1"/>
            <a:r>
              <a:rPr lang="nl-NL" dirty="0" err="1"/>
              <a:t>Kafka</a:t>
            </a:r>
            <a:r>
              <a:rPr lang="nl-NL" dirty="0"/>
              <a:t> Brokers/Cluster</a:t>
            </a:r>
          </a:p>
          <a:p>
            <a:pPr lvl="1"/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Partitioning</a:t>
            </a:r>
            <a:r>
              <a:rPr lang="nl-NL" dirty="0"/>
              <a:t> &amp; Order</a:t>
            </a:r>
          </a:p>
          <a:p>
            <a:pPr lvl="1"/>
            <a:r>
              <a:rPr lang="nl-NL" dirty="0"/>
              <a:t>(Up-)</a:t>
            </a:r>
            <a:r>
              <a:rPr lang="nl-NL" dirty="0" err="1"/>
              <a:t>scaling</a:t>
            </a:r>
            <a:endParaRPr lang="nl-NL" dirty="0"/>
          </a:p>
          <a:p>
            <a:pPr lvl="1"/>
            <a:r>
              <a:rPr lang="nl-NL" dirty="0" err="1"/>
              <a:t>Compressing</a:t>
            </a:r>
            <a:endParaRPr lang="nl-NL" dirty="0"/>
          </a:p>
          <a:p>
            <a:pPr lvl="1"/>
            <a:r>
              <a:rPr lang="nl-NL" dirty="0" err="1"/>
              <a:t>Kafka</a:t>
            </a:r>
            <a:r>
              <a:rPr lang="nl-NL" dirty="0"/>
              <a:t> Client/Producer in Python?</a:t>
            </a:r>
          </a:p>
          <a:p>
            <a:pPr lvl="1"/>
            <a:endParaRPr lang="nl-NL" dirty="0"/>
          </a:p>
          <a:p>
            <a:r>
              <a:rPr lang="nl-NL" dirty="0"/>
              <a:t>Hands-on deel 2 (KSQL) na het diner (en korte uitleg)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5028C7-B31A-40FF-8855-98E5FFC1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3677DCB-ED9D-4B66-9111-52148539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9409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1A984-3EFE-4512-97FD-2A28436DA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Hands-on vervolg vervolgd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3ACA16-EA97-49EE-AD2A-745CE1C5A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 eerste instantie gebaseerd op de COMMAND LINE tools van </a:t>
            </a:r>
            <a:r>
              <a:rPr lang="nl-NL" dirty="0" err="1"/>
              <a:t>Kafka</a:t>
            </a:r>
            <a:r>
              <a:rPr lang="nl-NL" dirty="0"/>
              <a:t>.</a:t>
            </a:r>
          </a:p>
          <a:p>
            <a:pPr lvl="1"/>
            <a:r>
              <a:rPr lang="nl-NL" dirty="0"/>
              <a:t>Linux </a:t>
            </a:r>
            <a:r>
              <a:rPr lang="nl-NL" dirty="0" err="1"/>
              <a:t>Bash</a:t>
            </a:r>
            <a:r>
              <a:rPr lang="nl-NL" dirty="0"/>
              <a:t> </a:t>
            </a:r>
            <a:r>
              <a:rPr lang="nl-NL" dirty="0" err="1"/>
              <a:t>command</a:t>
            </a:r>
            <a:r>
              <a:rPr lang="nl-NL" dirty="0"/>
              <a:t> shell</a:t>
            </a:r>
          </a:p>
          <a:p>
            <a:pPr lvl="1"/>
            <a:r>
              <a:rPr lang="nl-NL" dirty="0"/>
              <a:t>Terminal/Terminator</a:t>
            </a:r>
          </a:p>
          <a:p>
            <a:pPr lvl="1"/>
            <a:r>
              <a:rPr lang="nl-NL" dirty="0"/>
              <a:t>Commando’s in $PATH</a:t>
            </a:r>
          </a:p>
          <a:p>
            <a:pPr lvl="1"/>
            <a:r>
              <a:rPr lang="nl-NL" dirty="0"/>
              <a:t>Commando zonder argumenten </a:t>
            </a:r>
            <a:r>
              <a:rPr lang="nl-NL" dirty="0">
                <a:sym typeface="Wingdings" panose="05000000000000000000" pitchFamily="2" charset="2"/>
              </a:rPr>
              <a:t> help boodschap</a:t>
            </a:r>
          </a:p>
          <a:p>
            <a:pPr lvl="2"/>
            <a:r>
              <a:rPr lang="nl-NL" dirty="0" err="1">
                <a:sym typeface="Wingdings" panose="05000000000000000000" pitchFamily="2" charset="2"/>
              </a:rPr>
              <a:t>zookeeper</a:t>
            </a:r>
            <a:r>
              <a:rPr lang="nl-NL" dirty="0">
                <a:sym typeface="Wingdings" panose="05000000000000000000" pitchFamily="2" charset="2"/>
              </a:rPr>
              <a:t>-server-start</a:t>
            </a:r>
          </a:p>
          <a:p>
            <a:pPr lvl="2"/>
            <a:r>
              <a:rPr lang="nl-NL" dirty="0" err="1">
                <a:sym typeface="Wingdings" panose="05000000000000000000" pitchFamily="2" charset="2"/>
              </a:rPr>
              <a:t>kafka</a:t>
            </a:r>
            <a:r>
              <a:rPr lang="nl-NL" dirty="0">
                <a:sym typeface="Wingdings" panose="05000000000000000000" pitchFamily="2" charset="2"/>
              </a:rPr>
              <a:t>-server-start</a:t>
            </a:r>
          </a:p>
          <a:p>
            <a:pPr lvl="2"/>
            <a:r>
              <a:rPr lang="nl-NL" dirty="0" err="1">
                <a:sym typeface="Wingdings" panose="05000000000000000000" pitchFamily="2" charset="2"/>
              </a:rPr>
              <a:t>kafka</a:t>
            </a:r>
            <a:r>
              <a:rPr lang="nl-NL" dirty="0">
                <a:sym typeface="Wingdings" panose="05000000000000000000" pitchFamily="2" charset="2"/>
              </a:rPr>
              <a:t>-topics</a:t>
            </a:r>
          </a:p>
          <a:p>
            <a:pPr lvl="2"/>
            <a:r>
              <a:rPr lang="nl-NL" dirty="0" err="1">
                <a:sym typeface="Wingdings" panose="05000000000000000000" pitchFamily="2" charset="2"/>
              </a:rPr>
              <a:t>kafka</a:t>
            </a:r>
            <a:r>
              <a:rPr lang="nl-NL" dirty="0">
                <a:sym typeface="Wingdings" panose="05000000000000000000" pitchFamily="2" charset="2"/>
              </a:rPr>
              <a:t>-console-</a:t>
            </a:r>
            <a:r>
              <a:rPr lang="nl-NL" dirty="0" err="1">
                <a:sym typeface="Wingdings" panose="05000000000000000000" pitchFamily="2" charset="2"/>
              </a:rPr>
              <a:t>consumer</a:t>
            </a:r>
            <a:r>
              <a:rPr lang="nl-NL" dirty="0">
                <a:sym typeface="Wingdings" panose="05000000000000000000" pitchFamily="2" charset="2"/>
              </a:rPr>
              <a:t>/producer</a:t>
            </a:r>
          </a:p>
          <a:p>
            <a:pPr lvl="2"/>
            <a:r>
              <a:rPr lang="nl-NL" dirty="0" err="1">
                <a:sym typeface="Wingdings" panose="05000000000000000000" pitchFamily="2" charset="2"/>
              </a:rPr>
              <a:t>kafka-consumer-groups</a:t>
            </a:r>
            <a:endParaRPr lang="nl-NL" dirty="0">
              <a:sym typeface="Wingdings" panose="05000000000000000000" pitchFamily="2" charset="2"/>
            </a:endParaRPr>
          </a:p>
          <a:p>
            <a:pPr lvl="2"/>
            <a:r>
              <a:rPr lang="nl-NL" dirty="0">
                <a:sym typeface="Wingdings" panose="05000000000000000000" pitchFamily="2" charset="2"/>
              </a:rPr>
              <a:t>Etc.</a:t>
            </a:r>
          </a:p>
          <a:p>
            <a:pPr lvl="1"/>
            <a:r>
              <a:rPr lang="nl-NL">
                <a:sym typeface="Wingdings" panose="05000000000000000000" pitchFamily="2" charset="2"/>
              </a:rPr>
              <a:t>KafkaTool2</a:t>
            </a:r>
            <a:endParaRPr lang="nl-NL" dirty="0">
              <a:sym typeface="Wingdings" panose="05000000000000000000" pitchFamily="2" charset="2"/>
            </a:endParaRPr>
          </a:p>
          <a:p>
            <a:pPr lvl="2"/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B33AA6-D4E9-4C34-86A6-01C9AF45F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AFBB06C-A255-4020-8A6B-4075EA490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7127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9573D2-C25F-414E-A839-42B00349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Github</a:t>
            </a:r>
            <a:r>
              <a:rPr lang="nl-NL" dirty="0"/>
              <a:t> </a:t>
            </a:r>
            <a:r>
              <a:rPr lang="nl-NL" dirty="0" err="1"/>
              <a:t>repo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2CD514-0C08-4345-864B-2BFEF5DB2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400" dirty="0">
                <a:hlinkClick r:id="rId2"/>
              </a:rPr>
              <a:t>https://github.com/mnuman/syntouch-kafka-bits-and-bites</a:t>
            </a:r>
            <a:br>
              <a:rPr lang="nl-NL" sz="2400" dirty="0"/>
            </a:br>
            <a:r>
              <a:rPr lang="nl-NL" sz="2400" dirty="0"/>
              <a:t>Verkort: </a:t>
            </a:r>
            <a:r>
              <a:rPr lang="nl-NL" sz="2400" dirty="0">
                <a:hlinkClick r:id="rId3"/>
              </a:rPr>
              <a:t>https://bit.ly/2lVjDhd</a:t>
            </a:r>
            <a:endParaRPr lang="nl-NL" sz="2400" dirty="0"/>
          </a:p>
          <a:p>
            <a:pPr lvl="1"/>
            <a:r>
              <a:rPr lang="nl-NL" sz="2000" dirty="0"/>
              <a:t>code – snippertjes code, schema declaraties, shell scripts etc.</a:t>
            </a:r>
          </a:p>
          <a:p>
            <a:pPr lvl="1"/>
            <a:r>
              <a:rPr lang="nl-NL" sz="2000" dirty="0"/>
              <a:t>data – data files en metadata</a:t>
            </a:r>
          </a:p>
          <a:p>
            <a:pPr lvl="1"/>
            <a:r>
              <a:rPr lang="nl-NL" sz="2000" dirty="0" err="1"/>
              <a:t>ebooks</a:t>
            </a:r>
            <a:r>
              <a:rPr lang="nl-NL" sz="2000" dirty="0"/>
              <a:t> – </a:t>
            </a:r>
            <a:r>
              <a:rPr lang="nl-NL" sz="2000" dirty="0" err="1"/>
              <a:t>Confluent</a:t>
            </a:r>
            <a:r>
              <a:rPr lang="nl-NL" sz="2000" dirty="0"/>
              <a:t> e-books over </a:t>
            </a:r>
            <a:r>
              <a:rPr lang="nl-NL" sz="2000" dirty="0" err="1"/>
              <a:t>Kafka</a:t>
            </a:r>
            <a:r>
              <a:rPr lang="nl-NL" sz="2000" dirty="0"/>
              <a:t>, Events, Logs, ..</a:t>
            </a:r>
          </a:p>
          <a:p>
            <a:pPr lvl="1"/>
            <a:r>
              <a:rPr lang="nl-NL" sz="2000" dirty="0"/>
              <a:t>opdrachten – tja …</a:t>
            </a:r>
          </a:p>
          <a:p>
            <a:pPr lvl="1"/>
            <a:r>
              <a:rPr lang="nl-NL" sz="2000" dirty="0" err="1"/>
              <a:t>powerpoint</a:t>
            </a:r>
            <a:r>
              <a:rPr lang="nl-NL" sz="2000" dirty="0"/>
              <a:t> – </a:t>
            </a:r>
            <a:r>
              <a:rPr lang="nl-NL" sz="2000" dirty="0" err="1"/>
              <a:t>Kafka</a:t>
            </a:r>
            <a:r>
              <a:rPr lang="nl-NL" sz="2000"/>
              <a:t>/KSQL</a:t>
            </a:r>
            <a:endParaRPr lang="nl-NL" sz="2000" dirty="0"/>
          </a:p>
          <a:p>
            <a:pPr lvl="1"/>
            <a:r>
              <a:rPr lang="nl-NL" sz="2000" dirty="0" err="1"/>
              <a:t>virtualbox</a:t>
            </a:r>
            <a:r>
              <a:rPr lang="nl-NL" sz="2000" dirty="0"/>
              <a:t> – informatie over de Virtual Box image</a:t>
            </a:r>
          </a:p>
          <a:p>
            <a:pPr lvl="1"/>
            <a:endParaRPr lang="nl-NL" sz="200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8AECDB5-9E91-4A9A-AE00-4F51682C3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37489EF-9ABC-4115-8AC3-0C470F677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9348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F1C74-8248-4FA2-8651-27AD3BA6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Ready?Get</a:t>
            </a:r>
            <a:r>
              <a:rPr lang="nl-NL" dirty="0"/>
              <a:t> set … Go !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A87ABAA-014A-4FE2-AE78-7A1D070D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E5E0E7A-1159-40F1-9548-5EC701E42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26</a:t>
            </a:fld>
            <a:endParaRPr lang="nl-NL"/>
          </a:p>
        </p:txBody>
      </p:sp>
      <p:pic>
        <p:nvPicPr>
          <p:cNvPr id="15" name="Tijdelijke aanduiding voor inhoud 14">
            <a:extLst>
              <a:ext uri="{FF2B5EF4-FFF2-40B4-BE49-F238E27FC236}">
                <a16:creationId xmlns:a16="http://schemas.microsoft.com/office/drawing/2014/main" id="{428893B0-AEAC-4880-B9D0-1370AA5C5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96" y="1114425"/>
            <a:ext cx="7593807" cy="5062538"/>
          </a:xfrm>
        </p:spPr>
      </p:pic>
    </p:spTree>
    <p:extLst>
      <p:ext uri="{BB962C8B-B14F-4D97-AF65-F5344CB8AC3E}">
        <p14:creationId xmlns:p14="http://schemas.microsoft.com/office/powerpoint/2010/main" val="1107081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5433391" y="1393427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b="1" dirty="0">
                <a:latin typeface="Century Gothic" panose="020B0502020202020204" pitchFamily="34" charset="0"/>
              </a:rPr>
              <a:t>Eindhoven</a:t>
            </a:r>
          </a:p>
          <a:p>
            <a:r>
              <a:rPr lang="nl-NL" dirty="0">
                <a:latin typeface="Century Gothic" panose="020B0502020202020204" pitchFamily="34" charset="0"/>
              </a:rPr>
              <a:t>De </a:t>
            </a:r>
            <a:r>
              <a:rPr lang="nl-NL" dirty="0" err="1">
                <a:latin typeface="Century Gothic" panose="020B0502020202020204" pitchFamily="34" charset="0"/>
              </a:rPr>
              <a:t>Zaale</a:t>
            </a:r>
            <a:r>
              <a:rPr lang="nl-NL" dirty="0">
                <a:latin typeface="Century Gothic" panose="020B0502020202020204" pitchFamily="34" charset="0"/>
              </a:rPr>
              <a:t> 11</a:t>
            </a:r>
          </a:p>
          <a:p>
            <a:r>
              <a:rPr lang="nl-NL" dirty="0">
                <a:latin typeface="Century Gothic" panose="020B0502020202020204" pitchFamily="34" charset="0"/>
              </a:rPr>
              <a:t>5612 AJ Eindhoven</a:t>
            </a:r>
          </a:p>
          <a:p>
            <a:r>
              <a:rPr lang="nl-NL" dirty="0">
                <a:latin typeface="Century Gothic" panose="020B0502020202020204" pitchFamily="34" charset="0"/>
              </a:rPr>
              <a:t>Netherlands</a:t>
            </a:r>
          </a:p>
          <a:p>
            <a:endParaRPr lang="nl-NL" dirty="0">
              <a:latin typeface="Century Gothic" panose="020B0502020202020204" pitchFamily="34" charset="0"/>
            </a:endParaRPr>
          </a:p>
          <a:p>
            <a:r>
              <a:rPr lang="nl-NL" b="1" dirty="0">
                <a:latin typeface="Century Gothic" panose="020B0502020202020204" pitchFamily="34" charset="0"/>
              </a:rPr>
              <a:t>Utrecht</a:t>
            </a:r>
          </a:p>
          <a:p>
            <a:r>
              <a:rPr lang="nl-NL" dirty="0">
                <a:latin typeface="Century Gothic" panose="020B0502020202020204" pitchFamily="34" charset="0"/>
              </a:rPr>
              <a:t>Blok D, </a:t>
            </a:r>
            <a:r>
              <a:rPr lang="nl-NL" dirty="0" err="1">
                <a:latin typeface="Century Gothic" panose="020B0502020202020204" pitchFamily="34" charset="0"/>
              </a:rPr>
              <a:t>Graadt</a:t>
            </a:r>
            <a:r>
              <a:rPr lang="nl-NL" dirty="0">
                <a:latin typeface="Century Gothic" panose="020B0502020202020204" pitchFamily="34" charset="0"/>
              </a:rPr>
              <a:t> van Roggenweg 328-334</a:t>
            </a:r>
          </a:p>
          <a:p>
            <a:r>
              <a:rPr lang="nl-NL" dirty="0">
                <a:latin typeface="Century Gothic" panose="020B0502020202020204" pitchFamily="34" charset="0"/>
              </a:rPr>
              <a:t>3531 AH Utrecht</a:t>
            </a:r>
          </a:p>
          <a:p>
            <a:r>
              <a:rPr lang="nl-NL" dirty="0">
                <a:latin typeface="Century Gothic" panose="020B0502020202020204" pitchFamily="34" charset="0"/>
              </a:rPr>
              <a:t>Netherlands</a:t>
            </a:r>
          </a:p>
          <a:p>
            <a:endParaRPr lang="nl-NL" dirty="0">
              <a:latin typeface="Century Gothic" panose="020B0502020202020204" pitchFamily="34" charset="0"/>
            </a:endParaRPr>
          </a:p>
          <a:p>
            <a:endParaRPr lang="nl-NL" dirty="0">
              <a:latin typeface="Century Gothic" panose="020B0502020202020204" pitchFamily="34" charset="0"/>
            </a:endParaRPr>
          </a:p>
          <a:p>
            <a:r>
              <a:rPr lang="nl-NL" dirty="0">
                <a:latin typeface="Century Gothic" panose="020B0502020202020204" pitchFamily="34" charset="0"/>
              </a:rPr>
              <a:t>info@syntouch.nl</a:t>
            </a:r>
          </a:p>
          <a:p>
            <a:r>
              <a:rPr lang="nl-NL" dirty="0">
                <a:latin typeface="Century Gothic" panose="020B0502020202020204" pitchFamily="34" charset="0"/>
              </a:rPr>
              <a:t>www.syntouch.nl</a:t>
            </a:r>
          </a:p>
        </p:txBody>
      </p:sp>
    </p:spTree>
    <p:extLst>
      <p:ext uri="{BB962C8B-B14F-4D97-AF65-F5344CB8AC3E}">
        <p14:creationId xmlns:p14="http://schemas.microsoft.com/office/powerpoint/2010/main" val="50601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69FDA-04BC-4885-8BFC-6916957F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Wie is </a:t>
            </a:r>
            <a:r>
              <a:rPr lang="nl-NL" dirty="0" err="1"/>
              <a:t>Kafka</a:t>
            </a:r>
            <a:r>
              <a:rPr lang="nl-NL" dirty="0"/>
              <a:t>?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37F9AAC7-B7EC-4751-AF5E-E76AFF248C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056933"/>
            <a:ext cx="2095500" cy="3371850"/>
          </a:xfrm>
        </p:spPr>
      </p:pic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7438E550-BEC3-4903-AB79-75214611E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1399" y="1008066"/>
            <a:ext cx="7097785" cy="5056672"/>
          </a:xfrm>
        </p:spPr>
        <p:txBody>
          <a:bodyPr>
            <a:normAutofit fontScale="92500"/>
          </a:bodyPr>
          <a:lstStyle/>
          <a:p>
            <a:r>
              <a:rPr lang="nl-NL" dirty="0"/>
              <a:t>Franz </a:t>
            </a:r>
            <a:r>
              <a:rPr lang="nl-NL" dirty="0" err="1"/>
              <a:t>Kafka</a:t>
            </a:r>
            <a:r>
              <a:rPr lang="nl-NL" dirty="0"/>
              <a:t> (1883-1924)</a:t>
            </a:r>
          </a:p>
          <a:p>
            <a:r>
              <a:rPr lang="nl-NL" dirty="0"/>
              <a:t>Duitstalig schrijver (Oostenrijk-Hongarije)</a:t>
            </a:r>
          </a:p>
          <a:p>
            <a:r>
              <a:rPr lang="nl-NL" dirty="0"/>
              <a:t>“Der </a:t>
            </a:r>
            <a:r>
              <a:rPr lang="nl-NL" dirty="0" err="1"/>
              <a:t>Prozess</a:t>
            </a:r>
            <a:r>
              <a:rPr lang="nl-NL" dirty="0"/>
              <a:t>”</a:t>
            </a:r>
          </a:p>
          <a:p>
            <a:r>
              <a:rPr lang="nl-NL" dirty="0"/>
              <a:t>“Das </a:t>
            </a:r>
            <a:r>
              <a:rPr lang="nl-NL" dirty="0" err="1"/>
              <a:t>Schloß</a:t>
            </a:r>
            <a:r>
              <a:rPr lang="nl-NL" dirty="0"/>
              <a:t>”</a:t>
            </a:r>
          </a:p>
          <a:p>
            <a:r>
              <a:rPr lang="nl-NL" dirty="0"/>
              <a:t>“Die </a:t>
            </a:r>
            <a:r>
              <a:rPr lang="nl-NL" dirty="0" err="1"/>
              <a:t>Verwandlung</a:t>
            </a:r>
            <a:r>
              <a:rPr lang="nl-NL" dirty="0"/>
              <a:t>”</a:t>
            </a:r>
          </a:p>
          <a:p>
            <a:endParaRPr lang="nl-NL" dirty="0"/>
          </a:p>
          <a:p>
            <a:endParaRPr lang="nl-NL" dirty="0"/>
          </a:p>
          <a:p>
            <a:r>
              <a:rPr lang="nl-NL" sz="2600" dirty="0"/>
              <a:t>Kafkaësk – situatie waarover het machteloze individu geen invloed meer heeft</a:t>
            </a:r>
          </a:p>
          <a:p>
            <a:r>
              <a:rPr lang="nl-NL" sz="2400" dirty="0"/>
              <a:t>“</a:t>
            </a:r>
            <a:r>
              <a:rPr lang="nl-NL" sz="2400" i="1" dirty="0"/>
              <a:t>A system </a:t>
            </a:r>
            <a:r>
              <a:rPr lang="nl-NL" sz="2400" i="1" dirty="0" err="1"/>
              <a:t>optimized</a:t>
            </a:r>
            <a:r>
              <a:rPr lang="nl-NL" sz="2400" i="1" dirty="0"/>
              <a:t> </a:t>
            </a:r>
            <a:r>
              <a:rPr lang="nl-NL" sz="2400" i="1" dirty="0" err="1"/>
              <a:t>for</a:t>
            </a:r>
            <a:r>
              <a:rPr lang="nl-NL" sz="2400" i="1" dirty="0"/>
              <a:t> </a:t>
            </a:r>
            <a:r>
              <a:rPr lang="nl-NL" sz="2400" i="1" dirty="0" err="1"/>
              <a:t>writing</a:t>
            </a:r>
            <a:r>
              <a:rPr lang="nl-NL" sz="2400" dirty="0"/>
              <a:t>”, genoemd naar de favoriete schrijver van de auteur.</a:t>
            </a:r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91D13A-A19D-4D71-B11D-335AB9951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DB9729F-D858-4989-A368-C2F410A32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3</a:t>
            </a:fld>
            <a:endParaRPr lang="nl-NL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5CCF661B-5B5E-4F1E-9F46-5C19855EC87B}"/>
              </a:ext>
            </a:extLst>
          </p:cNvPr>
          <p:cNvGrpSpPr/>
          <p:nvPr/>
        </p:nvGrpSpPr>
        <p:grpSpPr>
          <a:xfrm>
            <a:off x="7335614" y="2073722"/>
            <a:ext cx="4148607" cy="2436072"/>
            <a:chOff x="7335614" y="2073722"/>
            <a:chExt cx="4148607" cy="2436072"/>
          </a:xfrm>
        </p:grpSpPr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7720A3AC-AA86-41AD-A181-F4D9EA618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5614" y="2073723"/>
              <a:ext cx="1749664" cy="2436071"/>
            </a:xfrm>
            <a:prstGeom prst="rect">
              <a:avLst/>
            </a:prstGeom>
          </p:spPr>
        </p:pic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9B69C252-03B1-4ED9-B9FA-B9936DBC2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0600" y="2073723"/>
              <a:ext cx="1699091" cy="2436071"/>
            </a:xfrm>
            <a:prstGeom prst="rect">
              <a:avLst/>
            </a:prstGeom>
          </p:spPr>
        </p:pic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5357C19F-6371-4D82-B56C-9C8E4BD3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7266" y="2073722"/>
              <a:ext cx="1496955" cy="2436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951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CB702A-67B0-4AE8-B4E4-0B1E876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</a:t>
            </a:r>
            <a:r>
              <a:rPr lang="nl-NL" dirty="0" err="1"/>
              <a:t>Kafka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F655BBE-C7AB-4F80-89F5-2F4F3711C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Gedistribueerd, open source, pub-sub messaging system gebaseerd op een append-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commit</a:t>
            </a:r>
            <a:r>
              <a:rPr lang="nl-NL" dirty="0"/>
              <a:t> log.</a:t>
            </a:r>
            <a:br>
              <a:rPr lang="nl-NL" dirty="0"/>
            </a:br>
            <a:r>
              <a:rPr lang="nl-NL" dirty="0"/>
              <a:t>(“</a:t>
            </a:r>
            <a:r>
              <a:rPr lang="nl-NL" dirty="0" err="1"/>
              <a:t>distributed</a:t>
            </a:r>
            <a:r>
              <a:rPr lang="nl-NL" dirty="0"/>
              <a:t> streaming </a:t>
            </a:r>
            <a:r>
              <a:rPr lang="nl-NL" dirty="0" err="1"/>
              <a:t>plaform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Ontwikkeld in Java/Scala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8888966-3979-4090-9D3C-9032E8C5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CB902A7-EE42-4A66-BD1E-838D0A95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4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81D8796-2FB5-4C4A-B137-AB5F219C0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50" y="2364247"/>
            <a:ext cx="5028571" cy="23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9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4F7384F-F559-4836-9377-25D8F89D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Geschiedenis</a:t>
            </a: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75563419-7FA3-4C25-B5A5-861FFCC9E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EEF73CD-F099-44D2-9F79-5F50135EC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8219-8D25-4951-B84C-0C12819B5A69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C513E7-30E9-4D75-8BA5-8C954BC56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5</a:t>
            </a:fld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F98086E-1238-4221-AEEE-85D664EC5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4236"/>
            <a:ext cx="9844726" cy="500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6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1B725-310D-4080-806B-E79FDB693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Toepassingen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1B9EC1-AABC-4DD8-9D3C-59FB9A47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Messaging System – gebouwd voor parallellisme</a:t>
            </a:r>
          </a:p>
          <a:p>
            <a:pPr lvl="1"/>
            <a:r>
              <a:rPr lang="nl-NL" dirty="0"/>
              <a:t>Betere </a:t>
            </a:r>
            <a:r>
              <a:rPr lang="nl-NL" dirty="0" err="1"/>
              <a:t>throughput</a:t>
            </a:r>
            <a:endParaRPr lang="nl-NL" dirty="0"/>
          </a:p>
          <a:p>
            <a:pPr lvl="1"/>
            <a:r>
              <a:rPr lang="nl-NL" dirty="0" err="1"/>
              <a:t>Partitionering</a:t>
            </a:r>
            <a:r>
              <a:rPr lang="nl-NL" dirty="0"/>
              <a:t>, replicatie en fouttolerantie ingebouwd</a:t>
            </a:r>
          </a:p>
          <a:p>
            <a:r>
              <a:rPr lang="nl-NL" dirty="0"/>
              <a:t>Storage System (</a:t>
            </a:r>
            <a:r>
              <a:rPr lang="nl-NL" dirty="0" err="1"/>
              <a:t>decoupled</a:t>
            </a:r>
            <a:r>
              <a:rPr lang="nl-NL" dirty="0"/>
              <a:t> messaging) – replicatie &amp; fouttolerantie</a:t>
            </a:r>
          </a:p>
          <a:p>
            <a:r>
              <a:rPr lang="nl-NL" dirty="0"/>
              <a:t>Stream Processing:</a:t>
            </a:r>
          </a:p>
          <a:p>
            <a:pPr lvl="1"/>
            <a:r>
              <a:rPr lang="nl-NL" dirty="0"/>
              <a:t>Website </a:t>
            </a:r>
            <a:r>
              <a:rPr lang="nl-NL" dirty="0" err="1"/>
              <a:t>activity</a:t>
            </a:r>
            <a:r>
              <a:rPr lang="nl-NL" dirty="0"/>
              <a:t> monitoring</a:t>
            </a:r>
          </a:p>
          <a:p>
            <a:pPr lvl="1"/>
            <a:r>
              <a:rPr lang="nl-NL" dirty="0"/>
              <a:t>Monitoring operationele data</a:t>
            </a:r>
          </a:p>
          <a:p>
            <a:pPr lvl="1"/>
            <a:r>
              <a:rPr lang="nl-NL" dirty="0"/>
              <a:t>Log aggregatie</a:t>
            </a:r>
          </a:p>
          <a:p>
            <a:pPr lvl="1"/>
            <a:r>
              <a:rPr lang="nl-NL" dirty="0"/>
              <a:t>Event </a:t>
            </a:r>
            <a:r>
              <a:rPr lang="nl-NL" dirty="0" err="1"/>
              <a:t>Sourcing</a:t>
            </a:r>
            <a:r>
              <a:rPr lang="nl-NL" dirty="0"/>
              <a:t> (</a:t>
            </a:r>
            <a:r>
              <a:rPr lang="nl-NL" i="1" dirty="0"/>
              <a:t>state = time </a:t>
            </a:r>
            <a:r>
              <a:rPr lang="nl-NL" i="1" dirty="0" err="1"/>
              <a:t>ordered</a:t>
            </a:r>
            <a:r>
              <a:rPr lang="nl-NL" i="1" dirty="0"/>
              <a:t> </a:t>
            </a:r>
            <a:r>
              <a:rPr lang="nl-NL" i="1" dirty="0" err="1"/>
              <a:t>sequence</a:t>
            </a:r>
            <a:r>
              <a:rPr lang="nl-NL" i="1" dirty="0"/>
              <a:t> of records</a:t>
            </a:r>
            <a:r>
              <a:rPr lang="nl-NL" dirty="0"/>
              <a:t>)</a:t>
            </a:r>
          </a:p>
          <a:p>
            <a:pPr lvl="1"/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3A81932-0E7F-43EF-8CDA-D90657E3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5AB677-896E-4B56-B650-5A9F2B2B3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6909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681F3-5EB7-430F-9DE4-1765DAF85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(</a:t>
            </a:r>
            <a:r>
              <a:rPr lang="nl-NL" dirty="0" err="1"/>
              <a:t>plain</a:t>
            </a:r>
            <a:r>
              <a:rPr lang="nl-NL" dirty="0"/>
              <a:t> </a:t>
            </a:r>
            <a:r>
              <a:rPr lang="nl-NL" dirty="0" err="1"/>
              <a:t>vanilla</a:t>
            </a:r>
            <a:r>
              <a:rPr lang="nl-NL" dirty="0"/>
              <a:t>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B23C2F-F106-4D8F-82E6-C4D5A501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een open source paraplu project:</a:t>
            </a:r>
          </a:p>
          <a:p>
            <a:pPr lvl="1"/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:</a:t>
            </a:r>
          </a:p>
          <a:p>
            <a:pPr lvl="2"/>
            <a:r>
              <a:rPr lang="nl-NL" dirty="0"/>
              <a:t>Broker</a:t>
            </a:r>
          </a:p>
          <a:p>
            <a:pPr lvl="2"/>
            <a:r>
              <a:rPr lang="nl-NL" dirty="0"/>
              <a:t>Consumer/Producer </a:t>
            </a:r>
            <a:r>
              <a:rPr lang="nl-NL" dirty="0" err="1"/>
              <a:t>APIs</a:t>
            </a:r>
            <a:endParaRPr lang="nl-NL" dirty="0"/>
          </a:p>
          <a:p>
            <a:pPr lvl="1"/>
            <a:r>
              <a:rPr lang="nl-NL" dirty="0" err="1"/>
              <a:t>Kafka</a:t>
            </a:r>
            <a:r>
              <a:rPr lang="nl-NL" dirty="0"/>
              <a:t> Streams API – later meer</a:t>
            </a:r>
          </a:p>
          <a:p>
            <a:pPr lvl="1"/>
            <a:r>
              <a:rPr lang="nl-NL" dirty="0" err="1"/>
              <a:t>Kafka</a:t>
            </a:r>
            <a:r>
              <a:rPr lang="nl-NL" dirty="0"/>
              <a:t> Connect API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B2BDB7E-582E-4DE9-9CFC-463B0A3A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A9C3FB9-A5D5-49DD-8122-D90941307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7</a:t>
            </a:fld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7667601-3B3E-4F23-9E54-87D3FB2BA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97" y="3495974"/>
            <a:ext cx="6432948" cy="304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82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F55C-C891-4BFF-9D95-24348D41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Confluent</a:t>
            </a:r>
            <a:r>
              <a:rPr lang="nl-NL" dirty="0"/>
              <a:t> Platform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6A5C8574-742B-4F19-BE49-A7D958DBA9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82363"/>
            <a:ext cx="7542405" cy="3561357"/>
          </a:xfrm>
          <a:prstGeom prst="rect">
            <a:avLst/>
          </a:prstGeom>
        </p:spPr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D45B11BF-40BA-4DFF-8A6E-B4132F45D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675695"/>
            <a:ext cx="8635738" cy="1451728"/>
          </a:xfrm>
        </p:spPr>
        <p:txBody>
          <a:bodyPr>
            <a:normAutofit/>
          </a:bodyPr>
          <a:lstStyle/>
          <a:p>
            <a:r>
              <a:rPr lang="nl-NL" sz="2400" dirty="0"/>
              <a:t>Bedrijf van de oorspronkelijke </a:t>
            </a:r>
            <a:r>
              <a:rPr lang="nl-NL" sz="2400" dirty="0" err="1"/>
              <a:t>Kafka</a:t>
            </a:r>
            <a:r>
              <a:rPr lang="nl-NL" sz="2400" dirty="0"/>
              <a:t> auteurs</a:t>
            </a:r>
          </a:p>
          <a:p>
            <a:r>
              <a:rPr lang="nl-NL" sz="2400" dirty="0"/>
              <a:t>Grote </a:t>
            </a:r>
            <a:r>
              <a:rPr lang="nl-NL" sz="2400" dirty="0" err="1"/>
              <a:t>committer</a:t>
            </a:r>
            <a:r>
              <a:rPr lang="nl-NL" sz="2400" dirty="0"/>
              <a:t> op het Apache </a:t>
            </a:r>
            <a:r>
              <a:rPr lang="nl-NL" sz="2400" dirty="0" err="1"/>
              <a:t>Kafka</a:t>
            </a:r>
            <a:r>
              <a:rPr lang="nl-NL" sz="2400" dirty="0"/>
              <a:t> project</a:t>
            </a:r>
          </a:p>
          <a:p>
            <a:r>
              <a:rPr lang="nl-NL" sz="2400" dirty="0"/>
              <a:t>Commerciële + community componenten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B149C7A-8552-4EEB-9A8C-2CA234AD8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CB30-2215-4B57-AECB-6B76D5A5AE36}" type="datetime6">
              <a:rPr lang="nl-NL" smtClean="0"/>
              <a:t>september ’19</a:t>
            </a:fld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4D26DD3-04EB-4075-AAEC-DE4081703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05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C581794-55B3-47E1-AB50-552B71A0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is snel!</a:t>
            </a:r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2E76DE53-E9FB-496E-A36F-264ED8AA8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069"/>
            <a:ext cx="8890262" cy="4893443"/>
          </a:xfrm>
        </p:spPr>
      </p:pic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254D9E9-6038-4642-A723-1A09E096D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8219-8D25-4951-B84C-0C12819B5A69}" type="datetime6">
              <a:rPr lang="nl-NL" smtClean="0"/>
              <a:t>september ’19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7DDF47-5345-4C0C-96D5-DC775A50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019870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SynTouch">
      <a:dk1>
        <a:srgbClr val="5C5E63"/>
      </a:dk1>
      <a:lt1>
        <a:srgbClr val="5C5E63"/>
      </a:lt1>
      <a:dk2>
        <a:srgbClr val="FFFFFF"/>
      </a:dk2>
      <a:lt2>
        <a:srgbClr val="FFFFFF"/>
      </a:lt2>
      <a:accent1>
        <a:srgbClr val="5B9BD5"/>
      </a:accent1>
      <a:accent2>
        <a:srgbClr val="F36C34"/>
      </a:accent2>
      <a:accent3>
        <a:srgbClr val="5C5E63"/>
      </a:accent3>
      <a:accent4>
        <a:srgbClr val="FFC000"/>
      </a:accent4>
      <a:accent5>
        <a:srgbClr val="4472C4"/>
      </a:accent5>
      <a:accent6>
        <a:srgbClr val="70AD47"/>
      </a:accent6>
      <a:hlink>
        <a:srgbClr val="F36C34"/>
      </a:hlink>
      <a:folHlink>
        <a:srgbClr val="262626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ynTouch_ppt_Template.potx" id="{52271C2A-EF7C-43D8-B0FD-8713D369E438}" vid="{5CE9D4B1-C3DF-4B33-91DA-CC4BDB0DD82E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</TotalTime>
  <Words>865</Words>
  <Application>Microsoft Office PowerPoint</Application>
  <PresentationFormat>Breedbeeld</PresentationFormat>
  <Paragraphs>272</Paragraphs>
  <Slides>27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31" baseType="lpstr">
      <vt:lpstr>Arial</vt:lpstr>
      <vt:lpstr>Calibri</vt:lpstr>
      <vt:lpstr>Century Gothic</vt:lpstr>
      <vt:lpstr>Kantoorthema</vt:lpstr>
      <vt:lpstr>Kafka Leeskring</vt:lpstr>
      <vt:lpstr>Agenda</vt:lpstr>
      <vt:lpstr>Wie is Kafka?</vt:lpstr>
      <vt:lpstr>Wat is Kafka?</vt:lpstr>
      <vt:lpstr>Geschiedenis</vt:lpstr>
      <vt:lpstr>Toepassingen</vt:lpstr>
      <vt:lpstr>Kafka (plain vanilla)</vt:lpstr>
      <vt:lpstr>Confluent Platform</vt:lpstr>
      <vt:lpstr>Kafka is snel!</vt:lpstr>
      <vt:lpstr>“Zero Copy” strategy</vt:lpstr>
      <vt:lpstr>Kernbegrippen</vt:lpstr>
      <vt:lpstr>Records</vt:lpstr>
      <vt:lpstr>Topic/Partitie</vt:lpstr>
      <vt:lpstr>Partitie/Replica</vt:lpstr>
      <vt:lpstr>Brokers</vt:lpstr>
      <vt:lpstr>Zookeeper</vt:lpstr>
      <vt:lpstr>Producers</vt:lpstr>
      <vt:lpstr>Consumer</vt:lpstr>
      <vt:lpstr>Retention/Compaction</vt:lpstr>
      <vt:lpstr>Kafka Benchmarks</vt:lpstr>
      <vt:lpstr>Waar draait Kafka?</vt:lpstr>
      <vt:lpstr>Hands-on</vt:lpstr>
      <vt:lpstr>Hands-on vervolg</vt:lpstr>
      <vt:lpstr>Hands-on vervolg vervolgd</vt:lpstr>
      <vt:lpstr>Github repo</vt:lpstr>
      <vt:lpstr>Ready?Get set … Go !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Hugo Appels</dc:creator>
  <cp:lastModifiedBy>Milco Numan</cp:lastModifiedBy>
  <cp:revision>38</cp:revision>
  <dcterms:created xsi:type="dcterms:W3CDTF">2016-06-24T08:36:59Z</dcterms:created>
  <dcterms:modified xsi:type="dcterms:W3CDTF">2019-09-16T16:58:30Z</dcterms:modified>
</cp:coreProperties>
</file>